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Anca Coder" panose="020B0604020202020204" charset="0"/>
      <p:regular r:id="rId21"/>
    </p:embeddedFont>
    <p:embeddedFont>
      <p:font typeface="Anca Coder Bold" panose="020B0604020202020204" charset="0"/>
      <p:regular r:id="rId22"/>
    </p:embeddedFont>
    <p:embeddedFont>
      <p:font typeface="Arimo" panose="020B0604020202020204" charset="0"/>
      <p:regular r:id="rId23"/>
    </p:embeddedFont>
    <p:embeddedFont>
      <p:font typeface="Big Shoulders Display" panose="020B0604020202020204" charset="0"/>
      <p:regular r:id="rId24"/>
    </p:embeddedFont>
    <p:embeddedFont>
      <p:font typeface="Big Shoulders Display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aret" panose="020B0604020202020204" charset="0"/>
      <p:regular r:id="rId30"/>
    </p:embeddedFont>
    <p:embeddedFont>
      <p:font typeface="Garet Bold" panose="020B0604020202020204" charset="0"/>
      <p:regular r:id="rId31"/>
    </p:embeddedFont>
    <p:embeddedFont>
      <p:font typeface="Lato" panose="020B0604020202020204" charset="0"/>
      <p:regular r:id="rId32"/>
    </p:embeddedFont>
    <p:embeddedFont>
      <p:font typeface="Lato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lU1s3rEibhzTR4abqzcIlNRwvUtG7TGG/view?usp=sha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C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140390" y="1028700"/>
            <a:ext cx="7388109" cy="7388109"/>
            <a:chOff x="0" y="0"/>
            <a:chExt cx="9850812" cy="9850812"/>
          </a:xfrm>
        </p:grpSpPr>
        <p:sp>
          <p:nvSpPr>
            <p:cNvPr id="4" name="Freeform 4"/>
            <p:cNvSpPr/>
            <p:nvPr/>
          </p:nvSpPr>
          <p:spPr>
            <a:xfrm rot="-5400000">
              <a:off x="0" y="0"/>
              <a:ext cx="9850812" cy="9850812"/>
            </a:xfrm>
            <a:custGeom>
              <a:avLst/>
              <a:gdLst/>
              <a:ahLst/>
              <a:cxnLst/>
              <a:rect l="l" t="t" r="r" b="b"/>
              <a:pathLst>
                <a:path w="9850812" h="9850812">
                  <a:moveTo>
                    <a:pt x="0" y="0"/>
                  </a:moveTo>
                  <a:lnTo>
                    <a:pt x="9850812" y="0"/>
                  </a:lnTo>
                  <a:lnTo>
                    <a:pt x="9850812" y="9850812"/>
                  </a:lnTo>
                  <a:lnTo>
                    <a:pt x="0" y="9850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1142" y="41142"/>
              <a:ext cx="9768527" cy="9768527"/>
            </a:xfrm>
            <a:custGeom>
              <a:avLst/>
              <a:gdLst/>
              <a:ahLst/>
              <a:cxnLst/>
              <a:rect l="l" t="t" r="r" b="b"/>
              <a:pathLst>
                <a:path w="9768527" h="9768527">
                  <a:moveTo>
                    <a:pt x="0" y="0"/>
                  </a:moveTo>
                  <a:lnTo>
                    <a:pt x="9768527" y="0"/>
                  </a:lnTo>
                  <a:lnTo>
                    <a:pt x="9768527" y="9768527"/>
                  </a:lnTo>
                  <a:lnTo>
                    <a:pt x="0" y="9768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4528499" y="7809616"/>
            <a:ext cx="854503" cy="794688"/>
          </a:xfrm>
          <a:custGeom>
            <a:avLst/>
            <a:gdLst/>
            <a:ahLst/>
            <a:cxnLst/>
            <a:rect l="l" t="t" r="r" b="b"/>
            <a:pathLst>
              <a:path w="854503" h="794688">
                <a:moveTo>
                  <a:pt x="0" y="0"/>
                </a:moveTo>
                <a:lnTo>
                  <a:pt x="854503" y="0"/>
                </a:lnTo>
                <a:lnTo>
                  <a:pt x="854503" y="794688"/>
                </a:lnTo>
                <a:lnTo>
                  <a:pt x="0" y="794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1075" y="1028700"/>
            <a:ext cx="453254" cy="453254"/>
          </a:xfrm>
          <a:custGeom>
            <a:avLst/>
            <a:gdLst/>
            <a:ahLst/>
            <a:cxnLst/>
            <a:rect l="l" t="t" r="r" b="b"/>
            <a:pathLst>
              <a:path w="453254" h="453254">
                <a:moveTo>
                  <a:pt x="0" y="0"/>
                </a:moveTo>
                <a:lnTo>
                  <a:pt x="453254" y="0"/>
                </a:lnTo>
                <a:lnTo>
                  <a:pt x="453254" y="453254"/>
                </a:lnTo>
                <a:lnTo>
                  <a:pt x="0" y="453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9" name="Group 9"/>
          <p:cNvGrpSpPr/>
          <p:nvPr/>
        </p:nvGrpSpPr>
        <p:grpSpPr>
          <a:xfrm>
            <a:off x="981075" y="1880587"/>
            <a:ext cx="8507409" cy="5684335"/>
            <a:chOff x="0" y="0"/>
            <a:chExt cx="11343212" cy="757911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4775"/>
              <a:ext cx="11343212" cy="4919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300"/>
                </a:lnSpc>
              </a:pPr>
              <a:r>
                <a:rPr lang="en-US" sz="13000" b="1">
                  <a:solidFill>
                    <a:srgbClr val="FFFFFF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PROGRAMMING ASSIGNMENT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77568"/>
              <a:ext cx="11343212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 spc="360">
                  <a:solidFill>
                    <a:srgbClr val="41B8D5"/>
                  </a:solidFill>
                  <a:latin typeface="Lato Bold"/>
                  <a:ea typeface="Lato Bold"/>
                  <a:cs typeface="Lato Bold"/>
                  <a:sym typeface="Lato Bold"/>
                </a:rPr>
                <a:t>RAQUEL VILA RODRÍGUEZ</a:t>
              </a:r>
            </a:p>
            <a:p>
              <a:pPr algn="l">
                <a:lnSpc>
                  <a:spcPts val="3359"/>
                </a:lnSpc>
              </a:pPr>
              <a:r>
                <a:rPr lang="en-US" sz="2400" b="1" spc="360">
                  <a:solidFill>
                    <a:srgbClr val="41B8D5"/>
                  </a:solidFill>
                  <a:latin typeface="Lato Bold"/>
                  <a:ea typeface="Lato Bold"/>
                  <a:cs typeface="Lato Bold"/>
                  <a:sym typeface="Lato Bold"/>
                </a:rPr>
                <a:t>A20598805</a:t>
              </a:r>
            </a:p>
            <a:p>
              <a:pPr algn="l">
                <a:lnSpc>
                  <a:spcPts val="3359"/>
                </a:lnSpc>
              </a:pPr>
              <a:endParaRPr lang="en-US" sz="2400" b="1" spc="360">
                <a:solidFill>
                  <a:srgbClr val="41B8D5"/>
                </a:solidFill>
                <a:latin typeface="Lato Bold"/>
                <a:ea typeface="Lato Bold"/>
                <a:cs typeface="Lato Bold"/>
                <a:sym typeface="Lato Bold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400" b="1" spc="360">
                  <a:solidFill>
                    <a:srgbClr val="41B8D5"/>
                  </a:solidFill>
                  <a:latin typeface="Lato Bold"/>
                  <a:ea typeface="Lato Bold"/>
                  <a:cs typeface="Lato Bold"/>
                  <a:sym typeface="Lato Bold"/>
                </a:rPr>
                <a:t>CS 585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9539656"/>
            <a:ext cx="431173" cy="190500"/>
          </a:xfrm>
          <a:custGeom>
            <a:avLst/>
            <a:gdLst/>
            <a:ahLst/>
            <a:cxnLst/>
            <a:rect l="l" t="t" r="r" b="b"/>
            <a:pathLst>
              <a:path w="431173" h="190500">
                <a:moveTo>
                  <a:pt x="0" y="0"/>
                </a:moveTo>
                <a:lnTo>
                  <a:pt x="431173" y="0"/>
                </a:lnTo>
                <a:lnTo>
                  <a:pt x="431173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439110" y="1198822"/>
            <a:ext cx="1124259" cy="79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82404" y="8830361"/>
            <a:ext cx="7680722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FAKE AND  REAL NEWS CLASSIFICATION</a:t>
            </a:r>
          </a:p>
        </p:txBody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62"/>
                </p14:media>
              </p:ext>
            </p:extLst>
          </p:nvPr>
        </p:nvPicPr>
        <p:blipFill>
          <a:blip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pTgt spid="15"/>
                </p:tgtEl>
              </p:cBhvr>
            </p:cmd>
            <p:audio>
              <p:cMediaNode vol="100000" showWhenStopped="0">
                <p:cTn id="3"/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08621"/>
            <a:ext cx="15522857" cy="552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3099" b="1">
                <a:solidFill>
                  <a:srgbClr val="41B8D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def</a:t>
            </a:r>
            <a:r>
              <a:rPr lang="en-US" sz="3099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</a:t>
            </a:r>
            <a:r>
              <a:rPr lang="en-US" sz="3099" b="1">
                <a:solidFill>
                  <a:srgbClr val="B567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train_NB</a:t>
            </a:r>
            <a:r>
              <a:rPr lang="en-US" sz="3099" b="1">
                <a:solidFill>
                  <a:srgbClr val="41B8D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(</a:t>
            </a:r>
            <a:r>
              <a:rPr lang="en-US" sz="3099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df_true_train, df_fake_train</a:t>
            </a:r>
            <a:r>
              <a:rPr lang="en-US" sz="3099" b="1">
                <a:solidFill>
                  <a:srgbClr val="41B8D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)</a:t>
            </a:r>
            <a:r>
              <a:rPr lang="en-US" sz="3099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:</a:t>
            </a:r>
          </a:p>
          <a:p>
            <a:pPr algn="l">
              <a:lnSpc>
                <a:spcPts val="3519"/>
              </a:lnSpc>
            </a:pPr>
            <a:r>
              <a:rPr lang="en-US" sz="3199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dict_words_true = {keys: words in df_true_train, values: count of word in df_true_train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dict_words_fake = {keys: words in df_fake_train, values: count of word in df_fake_train}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add missing words from vocabulary in dicts with count = 0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Σcount(xi,y=true) sum( values of dict_words_true)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Σcount(xi,y=fake) sum( values of dict_words_fake)</a:t>
            </a:r>
          </a:p>
          <a:p>
            <a:pPr algn="l">
              <a:lnSpc>
                <a:spcPts val="2419"/>
              </a:lnSpc>
            </a:pPr>
            <a:endParaRPr lang="en-US" sz="2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dict_word_true values = log((dict_words_true values+1)/(Σcount(xi,y=true)+vocab length))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dict_word_fake values = log((dict_words_fake values+1)/(Σcount(xi,y=fake)+vocab length))</a:t>
            </a:r>
          </a:p>
          <a:p>
            <a:pPr algn="l">
              <a:lnSpc>
                <a:spcPts val="2419"/>
              </a:lnSpc>
            </a:pPr>
            <a:endParaRPr lang="en-US" sz="2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log(P(y=true) = log(length df_train_true / length df_train)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log(P(y=fake) = log(length df_train_fake / length df_train)</a:t>
            </a:r>
          </a:p>
          <a:p>
            <a:pPr algn="l">
              <a:lnSpc>
                <a:spcPts val="3190"/>
              </a:lnSpc>
            </a:pPr>
            <a:endParaRPr lang="en-US" sz="2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530"/>
              </a:lnSpc>
            </a:pPr>
            <a:r>
              <a:rPr lang="en-US" sz="23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Return dict_word_true, dict_word_fake, log(P(y=true)), log(P(y=fake)),normalized_exp_pfake</a:t>
            </a:r>
          </a:p>
        </p:txBody>
      </p:sp>
      <p:sp>
        <p:nvSpPr>
          <p:cNvPr id="3" name="Freeform 3"/>
          <p:cNvSpPr/>
          <p:nvPr/>
        </p:nvSpPr>
        <p:spPr>
          <a:xfrm>
            <a:off x="1274256" y="8077609"/>
            <a:ext cx="6903875" cy="1803637"/>
          </a:xfrm>
          <a:custGeom>
            <a:avLst/>
            <a:gdLst/>
            <a:ahLst/>
            <a:cxnLst/>
            <a:rect l="l" t="t" r="r" b="b"/>
            <a:pathLst>
              <a:path w="6903875" h="1803637">
                <a:moveTo>
                  <a:pt x="0" y="0"/>
                </a:moveTo>
                <a:lnTo>
                  <a:pt x="6903875" y="0"/>
                </a:lnTo>
                <a:lnTo>
                  <a:pt x="6903875" y="1803637"/>
                </a:lnTo>
                <a:lnTo>
                  <a:pt x="0" y="180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20632" y="8308404"/>
            <a:ext cx="1410801" cy="1410801"/>
          </a:xfrm>
          <a:custGeom>
            <a:avLst/>
            <a:gdLst/>
            <a:ahLst/>
            <a:cxnLst/>
            <a:rect l="l" t="t" r="r" b="b"/>
            <a:pathLst>
              <a:path w="1410801" h="1410801">
                <a:moveTo>
                  <a:pt x="0" y="0"/>
                </a:moveTo>
                <a:lnTo>
                  <a:pt x="1410801" y="0"/>
                </a:lnTo>
                <a:lnTo>
                  <a:pt x="1410801" y="1410801"/>
                </a:lnTo>
                <a:lnTo>
                  <a:pt x="0" y="1410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18250" y="8274027"/>
            <a:ext cx="1410801" cy="1410801"/>
          </a:xfrm>
          <a:custGeom>
            <a:avLst/>
            <a:gdLst/>
            <a:ahLst/>
            <a:cxnLst/>
            <a:rect l="l" t="t" r="r" b="b"/>
            <a:pathLst>
              <a:path w="1410801" h="1410801">
                <a:moveTo>
                  <a:pt x="0" y="0"/>
                </a:moveTo>
                <a:lnTo>
                  <a:pt x="1410802" y="0"/>
                </a:lnTo>
                <a:lnTo>
                  <a:pt x="1410802" y="1410801"/>
                </a:lnTo>
                <a:lnTo>
                  <a:pt x="0" y="1410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50735" y="8613853"/>
            <a:ext cx="7893746" cy="878179"/>
          </a:xfrm>
          <a:custGeom>
            <a:avLst/>
            <a:gdLst/>
            <a:ahLst/>
            <a:cxnLst/>
            <a:rect l="l" t="t" r="r" b="b"/>
            <a:pathLst>
              <a:path w="7893746" h="878179">
                <a:moveTo>
                  <a:pt x="0" y="0"/>
                </a:moveTo>
                <a:lnTo>
                  <a:pt x="7893746" y="0"/>
                </a:lnTo>
                <a:lnTo>
                  <a:pt x="7893746" y="878180"/>
                </a:lnTo>
                <a:lnTo>
                  <a:pt x="0" y="878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7529052" y="8979427"/>
            <a:ext cx="1121683" cy="73516"/>
          </a:xfrm>
          <a:prstGeom prst="line">
            <a:avLst/>
          </a:prstGeom>
          <a:ln w="38100" cap="flat">
            <a:solidFill>
              <a:srgbClr val="6CE5E8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>
            <a:off x="8650735" y="8308404"/>
            <a:ext cx="8074853" cy="1572842"/>
            <a:chOff x="0" y="0"/>
            <a:chExt cx="2360542" cy="4597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60542" cy="459793"/>
            </a:xfrm>
            <a:custGeom>
              <a:avLst/>
              <a:gdLst/>
              <a:ahLst/>
              <a:cxnLst/>
              <a:rect l="l" t="t" r="r" b="b"/>
              <a:pathLst>
                <a:path w="2360542" h="459793">
                  <a:moveTo>
                    <a:pt x="0" y="0"/>
                  </a:moveTo>
                  <a:lnTo>
                    <a:pt x="2360542" y="0"/>
                  </a:lnTo>
                  <a:lnTo>
                    <a:pt x="2360542" y="459793"/>
                  </a:lnTo>
                  <a:lnTo>
                    <a:pt x="0" y="459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CE5E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360542" cy="507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76325"/>
            <a:ext cx="11226332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299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STEP 5A: TRAIN MODEL - NAIVE BAYES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189504" y="8613853"/>
            <a:ext cx="3738329" cy="439090"/>
            <a:chOff x="0" y="0"/>
            <a:chExt cx="1092835" cy="1283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2835" cy="128360"/>
            </a:xfrm>
            <a:custGeom>
              <a:avLst/>
              <a:gdLst/>
              <a:ahLst/>
              <a:cxnLst/>
              <a:rect l="l" t="t" r="r" b="b"/>
              <a:pathLst>
                <a:path w="1092835" h="128360">
                  <a:moveTo>
                    <a:pt x="0" y="0"/>
                  </a:moveTo>
                  <a:lnTo>
                    <a:pt x="1092835" y="0"/>
                  </a:lnTo>
                  <a:lnTo>
                    <a:pt x="1092835" y="128360"/>
                  </a:lnTo>
                  <a:lnTo>
                    <a:pt x="0" y="128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92835" cy="175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89504" y="9052943"/>
            <a:ext cx="3294943" cy="439090"/>
            <a:chOff x="0" y="0"/>
            <a:chExt cx="963219" cy="128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3219" cy="128360"/>
            </a:xfrm>
            <a:custGeom>
              <a:avLst/>
              <a:gdLst/>
              <a:ahLst/>
              <a:cxnLst/>
              <a:rect l="l" t="t" r="r" b="b"/>
              <a:pathLst>
                <a:path w="963219" h="128360">
                  <a:moveTo>
                    <a:pt x="0" y="0"/>
                  </a:moveTo>
                  <a:lnTo>
                    <a:pt x="963219" y="0"/>
                  </a:lnTo>
                  <a:lnTo>
                    <a:pt x="963219" y="128360"/>
                  </a:lnTo>
                  <a:lnTo>
                    <a:pt x="0" y="128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63219" cy="175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4256" y="4112895"/>
            <a:ext cx="8816035" cy="853440"/>
            <a:chOff x="0" y="0"/>
            <a:chExt cx="2321919" cy="2247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21919" cy="224774"/>
            </a:xfrm>
            <a:custGeom>
              <a:avLst/>
              <a:gdLst/>
              <a:ahLst/>
              <a:cxnLst/>
              <a:rect l="l" t="t" r="r" b="b"/>
              <a:pathLst>
                <a:path w="2321919" h="224774">
                  <a:moveTo>
                    <a:pt x="0" y="0"/>
                  </a:moveTo>
                  <a:lnTo>
                    <a:pt x="2321919" y="0"/>
                  </a:lnTo>
                  <a:lnTo>
                    <a:pt x="2321919" y="224774"/>
                  </a:lnTo>
                  <a:lnTo>
                    <a:pt x="0" y="22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321919" cy="272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4256" y="2991923"/>
            <a:ext cx="15277301" cy="1054319"/>
            <a:chOff x="0" y="0"/>
            <a:chExt cx="4023651" cy="2776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23651" cy="277681"/>
            </a:xfrm>
            <a:custGeom>
              <a:avLst/>
              <a:gdLst/>
              <a:ahLst/>
              <a:cxnLst/>
              <a:rect l="l" t="t" r="r" b="b"/>
              <a:pathLst>
                <a:path w="4023651" h="277681">
                  <a:moveTo>
                    <a:pt x="0" y="0"/>
                  </a:moveTo>
                  <a:lnTo>
                    <a:pt x="4023651" y="0"/>
                  </a:lnTo>
                  <a:lnTo>
                    <a:pt x="4023651" y="277681"/>
                  </a:lnTo>
                  <a:lnTo>
                    <a:pt x="0" y="2776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4023651" cy="325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4256" y="5185981"/>
            <a:ext cx="15277301" cy="770288"/>
            <a:chOff x="0" y="0"/>
            <a:chExt cx="4023651" cy="20287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23651" cy="202874"/>
            </a:xfrm>
            <a:custGeom>
              <a:avLst/>
              <a:gdLst/>
              <a:ahLst/>
              <a:cxnLst/>
              <a:rect l="l" t="t" r="r" b="b"/>
              <a:pathLst>
                <a:path w="4023651" h="202874">
                  <a:moveTo>
                    <a:pt x="0" y="0"/>
                  </a:moveTo>
                  <a:lnTo>
                    <a:pt x="4023651" y="0"/>
                  </a:lnTo>
                  <a:lnTo>
                    <a:pt x="4023651" y="202874"/>
                  </a:lnTo>
                  <a:lnTo>
                    <a:pt x="0" y="202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CE5E8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4023651" cy="250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4256" y="5956269"/>
            <a:ext cx="10702637" cy="939059"/>
            <a:chOff x="0" y="0"/>
            <a:chExt cx="2818801" cy="24732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818801" cy="247324"/>
            </a:xfrm>
            <a:custGeom>
              <a:avLst/>
              <a:gdLst/>
              <a:ahLst/>
              <a:cxnLst/>
              <a:rect l="l" t="t" r="r" b="b"/>
              <a:pathLst>
                <a:path w="2818801" h="247324">
                  <a:moveTo>
                    <a:pt x="0" y="0"/>
                  </a:moveTo>
                  <a:lnTo>
                    <a:pt x="2818801" y="0"/>
                  </a:lnTo>
                  <a:lnTo>
                    <a:pt x="2818801" y="247324"/>
                  </a:lnTo>
                  <a:lnTo>
                    <a:pt x="0" y="247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818801" cy="294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697170" y="1076351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008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16581" y="7965531"/>
            <a:ext cx="3664299" cy="2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Add-α smoothing ( α=1)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85850"/>
            <a:ext cx="14980972" cy="83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9"/>
              </a:lnSpc>
            </a:pPr>
            <a:r>
              <a:rPr lang="en-US" sz="5899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STEP 6A: TEST MODEL AND COMPUTE METRICS - NAIVE BAYES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79650"/>
            <a:ext cx="16535855" cy="800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8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Apply function to all df_test[</a:t>
            </a:r>
            <a:r>
              <a:rPr lang="en-US" sz="2800">
                <a:solidFill>
                  <a:srgbClr val="A10202"/>
                </a:solidFill>
                <a:latin typeface="Anca Coder"/>
                <a:ea typeface="Anca Coder"/>
                <a:cs typeface="Anca Coder"/>
                <a:sym typeface="Anca Coder"/>
              </a:rPr>
              <a:t>”Filtered words”</a:t>
            </a:r>
            <a:r>
              <a:rPr lang="en-US" sz="28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]</a:t>
            </a:r>
          </a:p>
          <a:p>
            <a:pPr algn="l">
              <a:lnSpc>
                <a:spcPts val="3520"/>
              </a:lnSpc>
            </a:pPr>
            <a:endParaRPr lang="en-US" sz="28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300"/>
              </a:lnSpc>
            </a:pPr>
            <a:r>
              <a:rPr lang="en-US" sz="3000" b="1">
                <a:solidFill>
                  <a:srgbClr val="41B8D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def </a:t>
            </a:r>
            <a:r>
              <a:rPr lang="en-US" sz="3000" b="1">
                <a:solidFill>
                  <a:srgbClr val="B567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test_NB</a:t>
            </a:r>
            <a:r>
              <a:rPr lang="en-US" sz="3000" b="1">
                <a:solidFill>
                  <a:srgbClr val="41B8D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(</a:t>
            </a:r>
            <a:r>
              <a:rPr lang="en-US" sz="3000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dict_words_true, dict_words_fake, prob_true, prob_fake, words</a:t>
            </a:r>
            <a:r>
              <a:rPr lang="en-US" sz="3000" b="1">
                <a:solidFill>
                  <a:srgbClr val="41B8D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)</a:t>
            </a:r>
            <a:r>
              <a:rPr lang="en-US" sz="3000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:</a:t>
            </a:r>
          </a:p>
          <a:p>
            <a:pPr algn="l">
              <a:lnSpc>
                <a:spcPts val="3520"/>
              </a:lnSpc>
            </a:pPr>
            <a:endParaRPr lang="en-US" sz="3000" b="1">
              <a:solidFill>
                <a:srgbClr val="000000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l">
              <a:lnSpc>
                <a:spcPts val="2419"/>
              </a:lnSpc>
            </a:pPr>
            <a:r>
              <a:rPr lang="en-US" sz="2199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</a:t>
            </a: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word_counter = {keys: words of text, values: occurences of word}</a:t>
            </a:r>
          </a:p>
          <a:p>
            <a:pPr algn="l">
              <a:lnSpc>
                <a:spcPts val="2419"/>
              </a:lnSpc>
            </a:pPr>
            <a:endParaRPr lang="en-US" sz="2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P(y=true/text) = log(P(y=true))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P(y=fake/text) = log(P(y=fake))</a:t>
            </a:r>
          </a:p>
          <a:p>
            <a:pPr algn="l">
              <a:lnSpc>
                <a:spcPts val="2419"/>
              </a:lnSpc>
            </a:pPr>
            <a:endParaRPr lang="en-US" sz="2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for word in words: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if word is in dict_words_true: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  P(y=true/text) += word_counter[word] * dict_words_true[word]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if word is in dict_words_fake: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  P(y=fake/text) += word_counter[word] * dict_words_fake[word] 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if  P(y=true/text) &gt; P(y=fake/text)  prediction = true, else prediction = false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normalized_exp_pfake = normalized by maxlogp and convert back to exp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</a:t>
            </a:r>
          </a:p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return prediction, probabilities</a:t>
            </a:r>
          </a:p>
          <a:p>
            <a:pPr algn="l">
              <a:lnSpc>
                <a:spcPts val="2419"/>
              </a:lnSpc>
            </a:pPr>
            <a:endParaRPr lang="en-US" sz="2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1980"/>
              </a:lnSpc>
            </a:pPr>
            <a:endParaRPr lang="en-US" sz="2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080"/>
              </a:lnSpc>
            </a:pPr>
            <a:r>
              <a:rPr lang="en-US" sz="28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Compute requested metrics using scikit-learn metrics module         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831765" y="5022530"/>
            <a:ext cx="4428981" cy="1157071"/>
          </a:xfrm>
          <a:custGeom>
            <a:avLst/>
            <a:gdLst/>
            <a:ahLst/>
            <a:cxnLst/>
            <a:rect l="l" t="t" r="r" b="b"/>
            <a:pathLst>
              <a:path w="4428981" h="1157071">
                <a:moveTo>
                  <a:pt x="0" y="0"/>
                </a:moveTo>
                <a:lnTo>
                  <a:pt x="4428982" y="0"/>
                </a:lnTo>
                <a:lnTo>
                  <a:pt x="4428982" y="1157072"/>
                </a:lnTo>
                <a:lnTo>
                  <a:pt x="0" y="1157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21928" y="5170590"/>
            <a:ext cx="905059" cy="905059"/>
          </a:xfrm>
          <a:custGeom>
            <a:avLst/>
            <a:gdLst/>
            <a:ahLst/>
            <a:cxnLst/>
            <a:rect l="l" t="t" r="r" b="b"/>
            <a:pathLst>
              <a:path w="905059" h="905059">
                <a:moveTo>
                  <a:pt x="0" y="0"/>
                </a:moveTo>
                <a:lnTo>
                  <a:pt x="905058" y="0"/>
                </a:lnTo>
                <a:lnTo>
                  <a:pt x="905058" y="905059"/>
                </a:lnTo>
                <a:lnTo>
                  <a:pt x="0" y="905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39290" y="5148537"/>
            <a:ext cx="905059" cy="905059"/>
          </a:xfrm>
          <a:custGeom>
            <a:avLst/>
            <a:gdLst/>
            <a:ahLst/>
            <a:cxnLst/>
            <a:rect l="l" t="t" r="r" b="b"/>
            <a:pathLst>
              <a:path w="905059" h="905059">
                <a:moveTo>
                  <a:pt x="0" y="0"/>
                </a:moveTo>
                <a:lnTo>
                  <a:pt x="905059" y="0"/>
                </a:lnTo>
                <a:lnTo>
                  <a:pt x="905059" y="905058"/>
                </a:lnTo>
                <a:lnTo>
                  <a:pt x="0" y="905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378483" y="4870296"/>
            <a:ext cx="2582846" cy="1042878"/>
            <a:chOff x="0" y="0"/>
            <a:chExt cx="680256" cy="274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0256" cy="274668"/>
            </a:xfrm>
            <a:custGeom>
              <a:avLst/>
              <a:gdLst/>
              <a:ahLst/>
              <a:cxnLst/>
              <a:rect l="l" t="t" r="r" b="b"/>
              <a:pathLst>
                <a:path w="680256" h="274668">
                  <a:moveTo>
                    <a:pt x="0" y="0"/>
                  </a:moveTo>
                  <a:lnTo>
                    <a:pt x="680256" y="0"/>
                  </a:lnTo>
                  <a:lnTo>
                    <a:pt x="680256" y="274668"/>
                  </a:lnTo>
                  <a:lnTo>
                    <a:pt x="0" y="274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80256" cy="32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0353" y="5913174"/>
            <a:ext cx="11191413" cy="1641479"/>
            <a:chOff x="0" y="0"/>
            <a:chExt cx="2947533" cy="4323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47533" cy="432324"/>
            </a:xfrm>
            <a:custGeom>
              <a:avLst/>
              <a:gdLst/>
              <a:ahLst/>
              <a:cxnLst/>
              <a:rect l="l" t="t" r="r" b="b"/>
              <a:pathLst>
                <a:path w="2947533" h="432324">
                  <a:moveTo>
                    <a:pt x="0" y="0"/>
                  </a:moveTo>
                  <a:lnTo>
                    <a:pt x="2947533" y="0"/>
                  </a:lnTo>
                  <a:lnTo>
                    <a:pt x="2947533" y="432324"/>
                  </a:lnTo>
                  <a:lnTo>
                    <a:pt x="0" y="432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CE5E8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947533" cy="479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98617" y="1076351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009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76325"/>
            <a:ext cx="13713347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299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STEP 5B: TRAIN MODEL - LOGISTIC REGRESSION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83616"/>
            <a:ext cx="15522857" cy="799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reduced vocabulary = words that appear &gt; 30 times in texts</a:t>
            </a:r>
          </a:p>
          <a:p>
            <a:pPr algn="l">
              <a:lnSpc>
                <a:spcPts val="2859"/>
              </a:lnSpc>
            </a:pP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vocabulary_dict = {key: words, values: index of word in BoW vector}</a:t>
            </a:r>
          </a:p>
          <a:p>
            <a:pPr algn="l">
              <a:lnSpc>
                <a:spcPts val="2859"/>
              </a:lnSpc>
            </a:pPr>
            <a:endParaRPr lang="en-US" sz="25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59"/>
              </a:lnSpc>
            </a:pP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Apply function to all df_train[</a:t>
            </a:r>
            <a:r>
              <a:rPr lang="en-US" sz="2599">
                <a:solidFill>
                  <a:srgbClr val="A10202"/>
                </a:solidFill>
                <a:latin typeface="Anca Coder"/>
                <a:ea typeface="Anca Coder"/>
                <a:cs typeface="Anca Coder"/>
                <a:sym typeface="Anca Coder"/>
              </a:rPr>
              <a:t>”Filtered Words”</a:t>
            </a: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] and df_test[</a:t>
            </a:r>
            <a:r>
              <a:rPr lang="en-US" sz="2599">
                <a:solidFill>
                  <a:srgbClr val="A10202"/>
                </a:solidFill>
                <a:latin typeface="Anca Coder"/>
                <a:ea typeface="Anca Coder"/>
                <a:cs typeface="Anca Coder"/>
                <a:sym typeface="Anca Coder"/>
              </a:rPr>
              <a:t>”Filtered Words”</a:t>
            </a: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]</a:t>
            </a:r>
          </a:p>
          <a:p>
            <a:pPr algn="l">
              <a:lnSpc>
                <a:spcPts val="2859"/>
              </a:lnSpc>
            </a:pPr>
            <a:endParaRPr lang="en-US" sz="25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59"/>
              </a:lnSpc>
            </a:pPr>
            <a:r>
              <a:rPr lang="en-US" sz="2599">
                <a:solidFill>
                  <a:srgbClr val="41B8D5"/>
                </a:solidFill>
                <a:latin typeface="Anca Coder"/>
                <a:ea typeface="Anca Coder"/>
                <a:cs typeface="Anca Coder"/>
                <a:sym typeface="Anca Coder"/>
              </a:rPr>
              <a:t>def </a:t>
            </a:r>
            <a:r>
              <a:rPr lang="en-US" sz="2599">
                <a:solidFill>
                  <a:srgbClr val="B56700"/>
                </a:solidFill>
                <a:latin typeface="Anca Coder"/>
                <a:ea typeface="Anca Coder"/>
                <a:cs typeface="Anca Coder"/>
                <a:sym typeface="Anca Coder"/>
              </a:rPr>
              <a:t>create_bow_vector</a:t>
            </a:r>
            <a:r>
              <a:rPr lang="en-US" sz="2599">
                <a:solidFill>
                  <a:srgbClr val="41B8D5"/>
                </a:solidFill>
                <a:latin typeface="Anca Coder"/>
                <a:ea typeface="Anca Coder"/>
                <a:cs typeface="Anca Coder"/>
                <a:sym typeface="Anca Coder"/>
              </a:rPr>
              <a:t>(</a:t>
            </a: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words, vocabulary</a:t>
            </a:r>
            <a:r>
              <a:rPr lang="en-US" sz="2599">
                <a:solidFill>
                  <a:srgbClr val="41B8D5"/>
                </a:solidFill>
                <a:latin typeface="Anca Coder"/>
                <a:ea typeface="Anca Coder"/>
                <a:cs typeface="Anca Coder"/>
                <a:sym typeface="Anca Coder"/>
              </a:rPr>
              <a:t>)</a:t>
            </a: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:</a:t>
            </a:r>
          </a:p>
          <a:p>
            <a:pPr algn="l">
              <a:lnSpc>
                <a:spcPts val="2859"/>
              </a:lnSpc>
            </a:pP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BoW = [1] * reduced vocabulary length</a:t>
            </a:r>
          </a:p>
          <a:p>
            <a:pPr algn="l">
              <a:lnSpc>
                <a:spcPts val="2859"/>
              </a:lnSpc>
            </a:pPr>
            <a:endParaRPr lang="en-US" sz="25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59"/>
              </a:lnSpc>
            </a:pP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for word in words:</a:t>
            </a:r>
          </a:p>
          <a:p>
            <a:pPr algn="l">
              <a:lnSpc>
                <a:spcPts val="2859"/>
              </a:lnSpc>
            </a:pP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 index = vocabulary_dict[word]</a:t>
            </a:r>
          </a:p>
          <a:p>
            <a:pPr algn="l">
              <a:lnSpc>
                <a:spcPts val="2859"/>
              </a:lnSpc>
            </a:pPr>
            <a:r>
              <a:rPr lang="en-US" sz="25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 BoW[index_word] + 1</a:t>
            </a:r>
          </a:p>
          <a:p>
            <a:pPr algn="l">
              <a:lnSpc>
                <a:spcPts val="2859"/>
              </a:lnSpc>
            </a:pPr>
            <a:endParaRPr lang="en-US" sz="25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189"/>
              </a:lnSpc>
            </a:pPr>
            <a:r>
              <a:rPr lang="en-US" sz="28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Assign results to df_train[</a:t>
            </a:r>
            <a:r>
              <a:rPr lang="en-US" sz="2899">
                <a:solidFill>
                  <a:srgbClr val="A10202"/>
                </a:solidFill>
                <a:latin typeface="Anca Coder"/>
                <a:ea typeface="Anca Coder"/>
                <a:cs typeface="Anca Coder"/>
                <a:sym typeface="Anca Coder"/>
              </a:rPr>
              <a:t>”Bow Vector”</a:t>
            </a:r>
            <a:r>
              <a:rPr lang="en-US" sz="28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] and df_test[</a:t>
            </a:r>
            <a:r>
              <a:rPr lang="en-US" sz="2899">
                <a:solidFill>
                  <a:srgbClr val="A10202"/>
                </a:solidFill>
                <a:latin typeface="Anca Coder"/>
                <a:ea typeface="Anca Coder"/>
                <a:cs typeface="Anca Coder"/>
                <a:sym typeface="Anca Coder"/>
              </a:rPr>
              <a:t>”Bow Vector”</a:t>
            </a:r>
            <a:r>
              <a:rPr lang="en-US" sz="28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]</a:t>
            </a:r>
          </a:p>
          <a:p>
            <a:pPr algn="l">
              <a:lnSpc>
                <a:spcPts val="3189"/>
              </a:lnSpc>
            </a:pPr>
            <a:endParaRPr lang="en-US" sz="28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189"/>
              </a:lnSpc>
            </a:pPr>
            <a:endParaRPr lang="en-US" sz="28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189"/>
              </a:lnSpc>
            </a:pPr>
            <a:r>
              <a:rPr lang="en-US" sz="2899">
                <a:solidFill>
                  <a:srgbClr val="5A8A73"/>
                </a:solidFill>
                <a:latin typeface="Anca Coder"/>
                <a:ea typeface="Anca Coder"/>
                <a:cs typeface="Anca Coder"/>
                <a:sym typeface="Anca Coder"/>
              </a:rPr>
              <a:t># scikit-learn implementation</a:t>
            </a:r>
          </a:p>
          <a:p>
            <a:pPr algn="l">
              <a:lnSpc>
                <a:spcPts val="3189"/>
              </a:lnSpc>
            </a:pPr>
            <a:r>
              <a:rPr lang="en-US" sz="28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model = LogisticRegression.fit(BoW vectors train, labels) </a:t>
            </a:r>
          </a:p>
          <a:p>
            <a:pPr algn="l">
              <a:lnSpc>
                <a:spcPts val="3189"/>
              </a:lnSpc>
            </a:pPr>
            <a:endParaRPr lang="en-US" sz="28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59"/>
              </a:lnSpc>
            </a:pPr>
            <a:endParaRPr lang="en-US" sz="28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59"/>
              </a:lnSpc>
            </a:pPr>
            <a:endParaRPr lang="en-US" sz="28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95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697170" y="1076351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76325"/>
            <a:ext cx="17071965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5200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STEP 6B: TEST MODEL AND COMPUTE METRICS - logistic regression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00620"/>
            <a:ext cx="15522857" cy="214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endParaRPr/>
          </a:p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predictions = LogisticRegression.</a:t>
            </a:r>
            <a:r>
              <a:rPr lang="en-US" sz="3200">
                <a:solidFill>
                  <a:srgbClr val="B56700"/>
                </a:solidFill>
                <a:latin typeface="Anca Coder"/>
                <a:ea typeface="Anca Coder"/>
                <a:cs typeface="Anca Coder"/>
                <a:sym typeface="Anca Coder"/>
              </a:rPr>
              <a:t>predict</a:t>
            </a:r>
            <a:r>
              <a:rPr lang="en-US" sz="32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(BoW vectors test)</a:t>
            </a:r>
          </a:p>
          <a:p>
            <a:pPr algn="l">
              <a:lnSpc>
                <a:spcPts val="3520"/>
              </a:lnSpc>
            </a:pPr>
            <a:endParaRPr lang="en-US" sz="32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Compute requested metrics using scikit-learn metrics module</a:t>
            </a:r>
          </a:p>
          <a:p>
            <a:pPr algn="l">
              <a:lnSpc>
                <a:spcPts val="297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697170" y="1076325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76325"/>
            <a:ext cx="13907519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299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STEP 7: ASK USER FOR INPUT AND PREDICT LABEL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91095"/>
            <a:ext cx="15522857" cy="754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sentence = user input</a:t>
            </a:r>
          </a:p>
          <a:p>
            <a:pPr algn="l">
              <a:lnSpc>
                <a:spcPts val="2860"/>
              </a:lnSpc>
            </a:pPr>
            <a:endParaRPr lang="en-US" sz="26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lowercase sentence</a:t>
            </a: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remove special characters</a:t>
            </a: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split sentence in words</a:t>
            </a: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remove stopwords</a:t>
            </a:r>
          </a:p>
          <a:p>
            <a:pPr algn="l">
              <a:lnSpc>
                <a:spcPts val="2860"/>
              </a:lnSpc>
            </a:pPr>
            <a:endParaRPr lang="en-US" sz="26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if Naive Bayes:</a:t>
            </a: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</a:t>
            </a:r>
            <a:r>
              <a:rPr lang="en-US" sz="2600">
                <a:solidFill>
                  <a:srgbClr val="B56700"/>
                </a:solidFill>
                <a:latin typeface="Anca Coder"/>
                <a:ea typeface="Anca Coder"/>
                <a:cs typeface="Anca Coder"/>
                <a:sym typeface="Anca Coder"/>
              </a:rPr>
              <a:t>test_NB</a:t>
            </a: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(dict_words_true, dict_words_fake, prob_true, prob_fake, words) </a:t>
            </a: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</a:t>
            </a:r>
            <a:r>
              <a:rPr lang="en-US" sz="2600">
                <a:solidFill>
                  <a:srgbClr val="5A8A73"/>
                </a:solidFill>
                <a:latin typeface="Anca Coder"/>
                <a:ea typeface="Anca Coder"/>
                <a:cs typeface="Anca Coder"/>
                <a:sym typeface="Anca Coder"/>
              </a:rPr>
              <a:t># ignores OOV words</a:t>
            </a:r>
          </a:p>
          <a:p>
            <a:pPr algn="l">
              <a:lnSpc>
                <a:spcPts val="2860"/>
              </a:lnSpc>
            </a:pPr>
            <a:endParaRPr lang="en-US" sz="2600">
              <a:solidFill>
                <a:srgbClr val="5A8A73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if Logistic Regression:</a:t>
            </a: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BoW = </a:t>
            </a:r>
            <a:r>
              <a:rPr lang="en-US" sz="2600">
                <a:solidFill>
                  <a:srgbClr val="B56700"/>
                </a:solidFill>
                <a:latin typeface="Anca Coder"/>
                <a:ea typeface="Anca Coder"/>
                <a:cs typeface="Anca Coder"/>
                <a:sym typeface="Anca Coder"/>
              </a:rPr>
              <a:t>create_bow_vector</a:t>
            </a: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(words, vocabulary) </a:t>
            </a:r>
            <a:r>
              <a:rPr lang="en-US" sz="2600">
                <a:solidFill>
                  <a:srgbClr val="5A8A73"/>
                </a:solidFill>
                <a:latin typeface="Anca Coder"/>
                <a:ea typeface="Anca Coder"/>
                <a:cs typeface="Anca Coder"/>
                <a:sym typeface="Anca Coder"/>
              </a:rPr>
              <a:t>#ignores OOV words</a:t>
            </a: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LogisticRegression.</a:t>
            </a:r>
            <a:r>
              <a:rPr lang="en-US" sz="2600">
                <a:solidFill>
                  <a:srgbClr val="B56700"/>
                </a:solidFill>
                <a:latin typeface="Anca Coder"/>
                <a:ea typeface="Anca Coder"/>
                <a:cs typeface="Anca Coder"/>
                <a:sym typeface="Anca Coder"/>
              </a:rPr>
              <a:t>predict</a:t>
            </a: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(BoW)</a:t>
            </a:r>
          </a:p>
          <a:p>
            <a:pPr algn="l">
              <a:lnSpc>
                <a:spcPts val="2860"/>
              </a:lnSpc>
            </a:pPr>
            <a:endParaRPr lang="en-US" sz="26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print(prediction)</a:t>
            </a:r>
          </a:p>
          <a:p>
            <a:pPr algn="l">
              <a:lnSpc>
                <a:spcPts val="2860"/>
              </a:lnSpc>
            </a:pPr>
            <a:endParaRPr lang="en-US" sz="26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ask user for new input</a:t>
            </a:r>
          </a:p>
          <a:p>
            <a:pPr algn="l">
              <a:lnSpc>
                <a:spcPts val="2860"/>
              </a:lnSpc>
            </a:pPr>
            <a:endParaRPr lang="en-US" sz="26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repeat until user selects “N”</a:t>
            </a:r>
          </a:p>
          <a:p>
            <a:pPr algn="l">
              <a:lnSpc>
                <a:spcPts val="231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697170" y="1076351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453254" cy="453254"/>
          </a:xfrm>
          <a:custGeom>
            <a:avLst/>
            <a:gdLst/>
            <a:ahLst/>
            <a:cxnLst/>
            <a:rect l="l" t="t" r="r" b="b"/>
            <a:pathLst>
              <a:path w="453254" h="453254">
                <a:moveTo>
                  <a:pt x="0" y="0"/>
                </a:moveTo>
                <a:lnTo>
                  <a:pt x="453254" y="0"/>
                </a:lnTo>
                <a:lnTo>
                  <a:pt x="453254" y="453254"/>
                </a:lnTo>
                <a:lnTo>
                  <a:pt x="0" y="45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6666" b="16666"/>
          <a:stretch>
            <a:fillRect/>
          </a:stretch>
        </p:blipFill>
        <p:spPr>
          <a:xfrm>
            <a:off x="5535180" y="1550201"/>
            <a:ext cx="10779898" cy="718659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481954"/>
            <a:ext cx="1371600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97170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sp>
          <p:nvSpPr>
            <p:cNvPr id="3" name="Freeform 3"/>
            <p:cNvSpPr/>
            <p:nvPr/>
          </p:nvSpPr>
          <p:spPr>
            <a:xfrm>
              <a:off x="1292147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0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16462490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-1825510" y="9281688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453254" cy="453254"/>
          </a:xfrm>
          <a:custGeom>
            <a:avLst/>
            <a:gdLst/>
            <a:ahLst/>
            <a:cxnLst/>
            <a:rect l="l" t="t" r="r" b="b"/>
            <a:pathLst>
              <a:path w="453254" h="453254">
                <a:moveTo>
                  <a:pt x="0" y="0"/>
                </a:moveTo>
                <a:lnTo>
                  <a:pt x="453254" y="0"/>
                </a:lnTo>
                <a:lnTo>
                  <a:pt x="453254" y="453254"/>
                </a:lnTo>
                <a:lnTo>
                  <a:pt x="0" y="45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28700" y="3849420"/>
          <a:ext cx="7315200" cy="4552951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5013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BE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2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2646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BE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4225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F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8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Recall = 0.8972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646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2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483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B8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4214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F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Specificity = 0.9862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2646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Precision = 0.9862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NPV =  0.8972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Accuracy = 0.9397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028700" y="1481954"/>
            <a:ext cx="1371600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4.EVALUATION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97170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21830" y="8656001"/>
            <a:ext cx="2910537" cy="37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F-score = 0.9396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9431016" y="3849420"/>
          <a:ext cx="7315200" cy="4552951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5013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BE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2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2646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BE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4268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F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8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Recall = 0.9891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646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2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8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4646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F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Specificity = 0.9963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2646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Precision = 0.9966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NPV =  0.9882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Accuracy = 0.9925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1830545" y="8656001"/>
            <a:ext cx="2915408" cy="37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F-score = 0.9928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98683" y="3199720"/>
            <a:ext cx="1933683" cy="481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PREDICTION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102263" y="5818528"/>
            <a:ext cx="1370842" cy="48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TRUTH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8217886" y="5818528"/>
            <a:ext cx="1370842" cy="48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TRUTH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03195" y="3199720"/>
            <a:ext cx="1370842" cy="48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PREDICTION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3851" y="3976476"/>
            <a:ext cx="1919349" cy="51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599" b="1" dirty="0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NAIVE BAYES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36020" y="3976476"/>
            <a:ext cx="3279653" cy="51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599" b="1" dirty="0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LOGISTIC REGRESSION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480032" cy="8402029"/>
          </a:xfrm>
          <a:custGeom>
            <a:avLst/>
            <a:gdLst/>
            <a:ahLst/>
            <a:cxnLst/>
            <a:rect l="l" t="t" r="r" b="b"/>
            <a:pathLst>
              <a:path w="8480032" h="8402029">
                <a:moveTo>
                  <a:pt x="0" y="0"/>
                </a:moveTo>
                <a:lnTo>
                  <a:pt x="8480032" y="0"/>
                </a:lnTo>
                <a:lnTo>
                  <a:pt x="8480032" y="8402029"/>
                </a:lnTo>
                <a:lnTo>
                  <a:pt x="0" y="8402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791174" y="4031229"/>
            <a:ext cx="5462406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Both classifiers show very good performance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logistic regression classifier is almost perfect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97170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45314" y="3294475"/>
            <a:ext cx="14417176" cy="595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600" u="sng">
                <a:solidFill>
                  <a:srgbClr val="00BF63"/>
                </a:solidFill>
                <a:latin typeface="Garet"/>
                <a:ea typeface="Garet"/>
                <a:cs typeface="Garet"/>
                <a:sym typeface="Garet"/>
              </a:rPr>
              <a:t>Both classifiers are able to classify the text correctly</a:t>
            </a: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in most cases</a:t>
            </a:r>
          </a:p>
          <a:p>
            <a:pPr algn="l">
              <a:lnSpc>
                <a:spcPts val="3960"/>
              </a:lnSpc>
            </a:pPr>
            <a:endParaRPr lang="en-US" sz="36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960"/>
              </a:lnSpc>
            </a:pPr>
            <a:r>
              <a:rPr lang="en-US" sz="3600" u="sng">
                <a:solidFill>
                  <a:srgbClr val="A10202"/>
                </a:solidFill>
                <a:latin typeface="Garet"/>
                <a:ea typeface="Garet"/>
                <a:cs typeface="Garet"/>
                <a:sym typeface="Garet"/>
              </a:rPr>
              <a:t>The way of creating the BoW vectors</a:t>
            </a: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is not the most efficient and </a:t>
            </a:r>
            <a:r>
              <a:rPr lang="en-US" sz="3600" u="sng">
                <a:solidFill>
                  <a:srgbClr val="A10202"/>
                </a:solidFill>
                <a:latin typeface="Garet"/>
                <a:ea typeface="Garet"/>
                <a:cs typeface="Garet"/>
                <a:sym typeface="Garet"/>
              </a:rPr>
              <a:t>takes a lot of time (and memory)</a:t>
            </a:r>
          </a:p>
          <a:p>
            <a:pPr algn="l">
              <a:lnSpc>
                <a:spcPts val="3960"/>
              </a:lnSpc>
            </a:pPr>
            <a:endParaRPr lang="en-US" sz="3600" u="sng">
              <a:solidFill>
                <a:srgbClr val="A10202"/>
              </a:solidFill>
              <a:latin typeface="Garet"/>
              <a:ea typeface="Garet"/>
              <a:cs typeface="Garet"/>
              <a:sym typeface="Garet"/>
            </a:endParaRPr>
          </a:p>
          <a:p>
            <a:pPr marL="777242" lvl="1" indent="-388621" algn="l">
              <a:lnSpc>
                <a:spcPts val="396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Vocabulary could be further reduced</a:t>
            </a: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by taking into account words that appear with similar (high) frequency in both true and fake news (e.g: trump, said, president...)</a:t>
            </a:r>
          </a:p>
          <a:p>
            <a:pPr algn="l">
              <a:lnSpc>
                <a:spcPts val="3960"/>
              </a:lnSpc>
            </a:pPr>
            <a:endParaRPr lang="en-US" sz="36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777242" lvl="1" indent="-388621" algn="l">
              <a:lnSpc>
                <a:spcPts val="396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We could also attempt to classify only based on the title</a:t>
            </a: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which would reduce computation times largely</a:t>
            </a:r>
          </a:p>
        </p:txBody>
      </p:sp>
      <p:sp>
        <p:nvSpPr>
          <p:cNvPr id="3" name="Freeform 3"/>
          <p:cNvSpPr/>
          <p:nvPr/>
        </p:nvSpPr>
        <p:spPr>
          <a:xfrm>
            <a:off x="1184700" y="4614802"/>
            <a:ext cx="726321" cy="726321"/>
          </a:xfrm>
          <a:custGeom>
            <a:avLst/>
            <a:gdLst/>
            <a:ahLst/>
            <a:cxnLst/>
            <a:rect l="l" t="t" r="r" b="b"/>
            <a:pathLst>
              <a:path w="726321" h="726321">
                <a:moveTo>
                  <a:pt x="0" y="0"/>
                </a:moveTo>
                <a:lnTo>
                  <a:pt x="726321" y="0"/>
                </a:lnTo>
                <a:lnTo>
                  <a:pt x="726321" y="726321"/>
                </a:lnTo>
                <a:lnTo>
                  <a:pt x="0" y="726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2091" y="3256375"/>
            <a:ext cx="631539" cy="556902"/>
          </a:xfrm>
          <a:custGeom>
            <a:avLst/>
            <a:gdLst/>
            <a:ahLst/>
            <a:cxnLst/>
            <a:rect l="l" t="t" r="r" b="b"/>
            <a:pathLst>
              <a:path w="631539" h="556902">
                <a:moveTo>
                  <a:pt x="0" y="0"/>
                </a:moveTo>
                <a:lnTo>
                  <a:pt x="631539" y="0"/>
                </a:lnTo>
                <a:lnTo>
                  <a:pt x="631539" y="556902"/>
                </a:lnTo>
                <a:lnTo>
                  <a:pt x="0" y="556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697170" y="1078368"/>
            <a:ext cx="1124259" cy="7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017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481954"/>
            <a:ext cx="1371600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5.SUMMARY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1646" y="1028700"/>
            <a:ext cx="7388109" cy="7388109"/>
            <a:chOff x="0" y="0"/>
            <a:chExt cx="9850812" cy="9850812"/>
          </a:xfrm>
        </p:grpSpPr>
        <p:sp>
          <p:nvSpPr>
            <p:cNvPr id="3" name="Freeform 3"/>
            <p:cNvSpPr/>
            <p:nvPr/>
          </p:nvSpPr>
          <p:spPr>
            <a:xfrm rot="-5400000">
              <a:off x="0" y="0"/>
              <a:ext cx="9850812" cy="9850812"/>
            </a:xfrm>
            <a:custGeom>
              <a:avLst/>
              <a:gdLst/>
              <a:ahLst/>
              <a:cxnLst/>
              <a:rect l="l" t="t" r="r" b="b"/>
              <a:pathLst>
                <a:path w="9850812" h="9850812">
                  <a:moveTo>
                    <a:pt x="0" y="0"/>
                  </a:moveTo>
                  <a:lnTo>
                    <a:pt x="9850812" y="0"/>
                  </a:lnTo>
                  <a:lnTo>
                    <a:pt x="9850812" y="9850812"/>
                  </a:lnTo>
                  <a:lnTo>
                    <a:pt x="0" y="9850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1142" y="41142"/>
              <a:ext cx="9768527" cy="9768527"/>
            </a:xfrm>
            <a:custGeom>
              <a:avLst/>
              <a:gdLst/>
              <a:ahLst/>
              <a:cxnLst/>
              <a:rect l="l" t="t" r="r" b="b"/>
              <a:pathLst>
                <a:path w="9768527" h="9768527">
                  <a:moveTo>
                    <a:pt x="0" y="0"/>
                  </a:moveTo>
                  <a:lnTo>
                    <a:pt x="9768527" y="0"/>
                  </a:lnTo>
                  <a:lnTo>
                    <a:pt x="9768527" y="9768527"/>
                  </a:lnTo>
                  <a:lnTo>
                    <a:pt x="0" y="9768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sp>
          <p:nvSpPr>
            <p:cNvPr id="6" name="Freeform 6"/>
            <p:cNvSpPr/>
            <p:nvPr/>
          </p:nvSpPr>
          <p:spPr>
            <a:xfrm>
              <a:off x="1292147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800000">
              <a:off x="0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9" name="Group 9"/>
          <p:cNvGrpSpPr/>
          <p:nvPr/>
        </p:nvGrpSpPr>
        <p:grpSpPr>
          <a:xfrm>
            <a:off x="4199659" y="3680449"/>
            <a:ext cx="9987494" cy="2926101"/>
            <a:chOff x="0" y="0"/>
            <a:chExt cx="13316658" cy="390146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3316658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480"/>
                </a:lnSpc>
              </a:pPr>
              <a:r>
                <a:rPr lang="en-US" sz="10400" b="1">
                  <a:solidFill>
                    <a:srgbClr val="FFFFFF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THANK YOU!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786831"/>
              <a:ext cx="9262773" cy="1114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5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1B8D5"/>
                  </a:solidFill>
                  <a:latin typeface="Lato"/>
                  <a:ea typeface="Lato"/>
                  <a:cs typeface="Lato"/>
                  <a:sym typeface="Lato"/>
                </a:rPr>
                <a:t>For any questions, my email is: rvilarodriguez@hawk.iit.edu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28700"/>
            <a:ext cx="453254" cy="453254"/>
          </a:xfrm>
          <a:custGeom>
            <a:avLst/>
            <a:gdLst/>
            <a:ahLst/>
            <a:cxnLst/>
            <a:rect l="l" t="t" r="r" b="b"/>
            <a:pathLst>
              <a:path w="453254" h="453254">
                <a:moveTo>
                  <a:pt x="0" y="0"/>
                </a:moveTo>
                <a:lnTo>
                  <a:pt x="453254" y="0"/>
                </a:lnTo>
                <a:lnTo>
                  <a:pt x="453254" y="453254"/>
                </a:lnTo>
                <a:lnTo>
                  <a:pt x="0" y="453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230291" y="1073872"/>
            <a:ext cx="1124259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4F4F4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10553712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6404797" y="8463612"/>
            <a:ext cx="854503" cy="794688"/>
          </a:xfrm>
          <a:custGeom>
            <a:avLst/>
            <a:gdLst/>
            <a:ahLst/>
            <a:cxnLst/>
            <a:rect l="l" t="t" r="r" b="b"/>
            <a:pathLst>
              <a:path w="854503" h="794688">
                <a:moveTo>
                  <a:pt x="0" y="0"/>
                </a:moveTo>
                <a:lnTo>
                  <a:pt x="854503" y="0"/>
                </a:lnTo>
                <a:lnTo>
                  <a:pt x="854503" y="794688"/>
                </a:lnTo>
                <a:lnTo>
                  <a:pt x="0" y="794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95400" y="3971434"/>
            <a:ext cx="16411575" cy="2892843"/>
            <a:chOff x="-1" y="0"/>
            <a:chExt cx="21882102" cy="3857124"/>
          </a:xfrm>
        </p:grpSpPr>
        <p:sp>
          <p:nvSpPr>
            <p:cNvPr id="11" name="TextBox 11"/>
            <p:cNvSpPr txBox="1"/>
            <p:nvPr/>
          </p:nvSpPr>
          <p:spPr>
            <a:xfrm>
              <a:off x="-1" y="0"/>
              <a:ext cx="21882102" cy="3857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 b="1" dirty="0">
                  <a:solidFill>
                    <a:srgbClr val="000000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RECORDING LINK: </a:t>
              </a:r>
              <a:r>
                <a:rPr lang="en-US" sz="3200" b="1" dirty="0">
                  <a:solidFill>
                    <a:srgbClr val="000000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  <a:hlinkClick r:id="rId4"/>
                </a:rPr>
                <a:t>https://drive.google.com/file/d/1lU1s3rEibhzTR4abqzcIlNRwvUtG7TGG/view?usp=sharing</a:t>
              </a:r>
              <a:r>
                <a:rPr lang="en-US" sz="3200" b="1" dirty="0">
                  <a:solidFill>
                    <a:srgbClr val="000000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468283"/>
              <a:ext cx="857859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996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0287" y="1372513"/>
            <a:ext cx="3434321" cy="3314120"/>
          </a:xfrm>
          <a:custGeom>
            <a:avLst/>
            <a:gdLst/>
            <a:ahLst/>
            <a:cxnLst/>
            <a:rect l="l" t="t" r="r" b="b"/>
            <a:pathLst>
              <a:path w="3434321" h="3314120">
                <a:moveTo>
                  <a:pt x="0" y="0"/>
                </a:moveTo>
                <a:lnTo>
                  <a:pt x="3434321" y="0"/>
                </a:lnTo>
                <a:lnTo>
                  <a:pt x="3434321" y="3314120"/>
                </a:lnTo>
                <a:lnTo>
                  <a:pt x="0" y="3314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53224" y="6193207"/>
            <a:ext cx="2924691" cy="2823656"/>
          </a:xfrm>
          <a:custGeom>
            <a:avLst/>
            <a:gdLst/>
            <a:ahLst/>
            <a:cxnLst/>
            <a:rect l="l" t="t" r="r" b="b"/>
            <a:pathLst>
              <a:path w="2924691" h="2823656">
                <a:moveTo>
                  <a:pt x="0" y="0"/>
                </a:moveTo>
                <a:lnTo>
                  <a:pt x="2924691" y="0"/>
                </a:lnTo>
                <a:lnTo>
                  <a:pt x="2924691" y="2823655"/>
                </a:lnTo>
                <a:lnTo>
                  <a:pt x="0" y="2823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42773" y="6364076"/>
            <a:ext cx="2042730" cy="1240958"/>
          </a:xfrm>
          <a:custGeom>
            <a:avLst/>
            <a:gdLst/>
            <a:ahLst/>
            <a:cxnLst/>
            <a:rect l="l" t="t" r="r" b="b"/>
            <a:pathLst>
              <a:path w="2042730" h="1240958">
                <a:moveTo>
                  <a:pt x="0" y="0"/>
                </a:moveTo>
                <a:lnTo>
                  <a:pt x="2042730" y="0"/>
                </a:lnTo>
                <a:lnTo>
                  <a:pt x="2042730" y="1240959"/>
                </a:lnTo>
                <a:lnTo>
                  <a:pt x="0" y="1240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05038" y="1420138"/>
            <a:ext cx="10977962" cy="742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5199" b="1" dirty="0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ABOUT ME: Raquel Vila Rodriguez (A20598805)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05038" y="2483791"/>
            <a:ext cx="12591422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297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International student from Madrid, Spain</a:t>
            </a:r>
          </a:p>
          <a:p>
            <a:pPr marL="582932" lvl="1" indent="-291466" algn="l">
              <a:lnSpc>
                <a:spcPts val="297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Studied Telecommunications Engineering, now Master of Computer Science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0287" y="5450892"/>
            <a:ext cx="6446693" cy="74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Programming Assignment 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287" y="6517057"/>
            <a:ext cx="10320463" cy="297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2970"/>
              </a:lnSpc>
              <a:buFont typeface="Arial"/>
              <a:buChar char="•"/>
            </a:pPr>
            <a:r>
              <a:rPr lang="en-US" sz="27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Fake and Real news dataset </a:t>
            </a: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(https://www.kaggle.com/datasets/clmentbisaillon/fake-and-real-news-dataset)</a:t>
            </a:r>
          </a:p>
          <a:p>
            <a:pPr marL="582932" lvl="1" indent="-291466" algn="l">
              <a:lnSpc>
                <a:spcPts val="297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Trained and tested </a:t>
            </a:r>
            <a:r>
              <a:rPr lang="en-US" sz="27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Naive Bayes classifier</a:t>
            </a: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⟶   Accuracy = 0.936  F-score = 0.936</a:t>
            </a:r>
          </a:p>
          <a:p>
            <a:pPr marL="582932" lvl="1" indent="-291466" algn="l">
              <a:lnSpc>
                <a:spcPts val="297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Created BoW vectors using reduced vocabulary, then trained and tested </a:t>
            </a:r>
            <a:r>
              <a:rPr lang="en-US" sz="27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Logistic Regression classifier</a:t>
            </a: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⟶ Accuracy = 0.993   F-score = 0.993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58333" y="9067800"/>
            <a:ext cx="1400283" cy="190500"/>
            <a:chOff x="0" y="0"/>
            <a:chExt cx="1867044" cy="254000"/>
          </a:xfrm>
        </p:grpSpPr>
        <p:sp>
          <p:nvSpPr>
            <p:cNvPr id="3" name="Freeform 3"/>
            <p:cNvSpPr/>
            <p:nvPr/>
          </p:nvSpPr>
          <p:spPr>
            <a:xfrm>
              <a:off x="1292147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0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10553712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6404797" y="8463612"/>
            <a:ext cx="854503" cy="794688"/>
          </a:xfrm>
          <a:custGeom>
            <a:avLst/>
            <a:gdLst/>
            <a:ahLst/>
            <a:cxnLst/>
            <a:rect l="l" t="t" r="r" b="b"/>
            <a:pathLst>
              <a:path w="854503" h="794688">
                <a:moveTo>
                  <a:pt x="0" y="0"/>
                </a:moveTo>
                <a:lnTo>
                  <a:pt x="854503" y="0"/>
                </a:lnTo>
                <a:lnTo>
                  <a:pt x="854503" y="794688"/>
                </a:lnTo>
                <a:lnTo>
                  <a:pt x="0" y="79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453254" cy="453254"/>
          </a:xfrm>
          <a:custGeom>
            <a:avLst/>
            <a:gdLst/>
            <a:ahLst/>
            <a:cxnLst/>
            <a:rect l="l" t="t" r="r" b="b"/>
            <a:pathLst>
              <a:path w="453254" h="453254">
                <a:moveTo>
                  <a:pt x="0" y="0"/>
                </a:moveTo>
                <a:lnTo>
                  <a:pt x="453254" y="0"/>
                </a:lnTo>
                <a:lnTo>
                  <a:pt x="453254" y="453254"/>
                </a:lnTo>
                <a:lnTo>
                  <a:pt x="0" y="453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89013" y="4848845"/>
            <a:ext cx="2601185" cy="2674740"/>
          </a:xfrm>
          <a:custGeom>
            <a:avLst/>
            <a:gdLst/>
            <a:ahLst/>
            <a:cxnLst/>
            <a:rect l="l" t="t" r="r" b="b"/>
            <a:pathLst>
              <a:path w="2601185" h="2674740">
                <a:moveTo>
                  <a:pt x="0" y="0"/>
                </a:moveTo>
                <a:lnTo>
                  <a:pt x="2601185" y="0"/>
                </a:lnTo>
                <a:lnTo>
                  <a:pt x="2601185" y="2674741"/>
                </a:lnTo>
                <a:lnTo>
                  <a:pt x="0" y="26747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69397" y="5067053"/>
            <a:ext cx="3793903" cy="3793903"/>
          </a:xfrm>
          <a:custGeom>
            <a:avLst/>
            <a:gdLst/>
            <a:ahLst/>
            <a:cxnLst/>
            <a:rect l="l" t="t" r="r" b="b"/>
            <a:pathLst>
              <a:path w="3793903" h="3793903">
                <a:moveTo>
                  <a:pt x="0" y="0"/>
                </a:moveTo>
                <a:lnTo>
                  <a:pt x="3793903" y="0"/>
                </a:lnTo>
                <a:lnTo>
                  <a:pt x="3793903" y="3793903"/>
                </a:lnTo>
                <a:lnTo>
                  <a:pt x="0" y="3793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1482090"/>
            <a:ext cx="6433942" cy="2344131"/>
            <a:chOff x="0" y="0"/>
            <a:chExt cx="8578590" cy="312550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8578590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480"/>
                </a:lnSpc>
              </a:pPr>
              <a:r>
                <a:rPr lang="en-US" sz="10400" b="1">
                  <a:solidFill>
                    <a:srgbClr val="000000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INDEX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468283"/>
              <a:ext cx="857859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3148410"/>
            <a:ext cx="5210517" cy="385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9"/>
              </a:lnSpc>
            </a:pPr>
            <a:endParaRPr/>
          </a:p>
          <a:p>
            <a:pPr marL="690872" lvl="1" indent="-345436" algn="l">
              <a:lnSpc>
                <a:spcPts val="5119"/>
              </a:lnSpc>
              <a:buAutoNum type="arabicPeriod"/>
            </a:pPr>
            <a:r>
              <a:rPr lang="en-US" sz="3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Data Set Information</a:t>
            </a:r>
          </a:p>
          <a:p>
            <a:pPr marL="690872" lvl="1" indent="-345436" algn="l">
              <a:lnSpc>
                <a:spcPts val="5119"/>
              </a:lnSpc>
              <a:buAutoNum type="arabicPeriod"/>
            </a:pPr>
            <a:r>
              <a:rPr lang="en-US" sz="3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Training and Test Sets</a:t>
            </a:r>
          </a:p>
          <a:p>
            <a:pPr marL="690872" lvl="1" indent="-345436" algn="l">
              <a:lnSpc>
                <a:spcPts val="5119"/>
              </a:lnSpc>
              <a:buAutoNum type="arabicPeriod"/>
            </a:pPr>
            <a:r>
              <a:rPr lang="en-US" sz="3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My approach</a:t>
            </a:r>
          </a:p>
          <a:p>
            <a:pPr marL="690872" lvl="1" indent="-345436" algn="l">
              <a:lnSpc>
                <a:spcPts val="5119"/>
              </a:lnSpc>
              <a:buAutoNum type="arabicPeriod"/>
            </a:pPr>
            <a:r>
              <a:rPr lang="en-US" sz="3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Evaluation</a:t>
            </a:r>
          </a:p>
          <a:p>
            <a:pPr marL="690872" lvl="1" indent="-345436" algn="l">
              <a:lnSpc>
                <a:spcPts val="5119"/>
              </a:lnSpc>
              <a:buAutoNum type="arabicPeriod"/>
            </a:pPr>
            <a:r>
              <a:rPr lang="en-US" sz="3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Summary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30291" y="1076325"/>
            <a:ext cx="1124259" cy="79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sp>
          <p:nvSpPr>
            <p:cNvPr id="3" name="Freeform 3"/>
            <p:cNvSpPr/>
            <p:nvPr/>
          </p:nvSpPr>
          <p:spPr>
            <a:xfrm>
              <a:off x="1292147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0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16462490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-1815985" y="925830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453254" cy="453254"/>
          </a:xfrm>
          <a:custGeom>
            <a:avLst/>
            <a:gdLst/>
            <a:ahLst/>
            <a:cxnLst/>
            <a:rect l="l" t="t" r="r" b="b"/>
            <a:pathLst>
              <a:path w="453254" h="453254">
                <a:moveTo>
                  <a:pt x="0" y="0"/>
                </a:moveTo>
                <a:lnTo>
                  <a:pt x="453254" y="0"/>
                </a:lnTo>
                <a:lnTo>
                  <a:pt x="453254" y="453254"/>
                </a:lnTo>
                <a:lnTo>
                  <a:pt x="0" y="45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2470" y="3453405"/>
            <a:ext cx="1406513" cy="2057400"/>
          </a:xfrm>
          <a:custGeom>
            <a:avLst/>
            <a:gdLst/>
            <a:ahLst/>
            <a:cxnLst/>
            <a:rect l="l" t="t" r="r" b="b"/>
            <a:pathLst>
              <a:path w="1406513" h="2057400">
                <a:moveTo>
                  <a:pt x="0" y="0"/>
                </a:moveTo>
                <a:lnTo>
                  <a:pt x="1406513" y="0"/>
                </a:lnTo>
                <a:lnTo>
                  <a:pt x="14065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6479412"/>
          <a:ext cx="7251732" cy="2393989"/>
        </p:xfrm>
        <a:graphic>
          <a:graphicData uri="http://schemas.openxmlformats.org/drawingml/2006/table">
            <a:tbl>
              <a:tblPr/>
              <a:tblGrid>
                <a:gridCol w="151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2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2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Subject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2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02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169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{News, Politics, Others}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028700" y="1481954"/>
            <a:ext cx="1371600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1.DATA SET INFORMATION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29833" y="3318512"/>
            <a:ext cx="9913734" cy="908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299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FAKE AND REAL NEWS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9833" y="4271486"/>
            <a:ext cx="6214167" cy="10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3700">
                <a:solidFill>
                  <a:srgbClr val="A10202"/>
                </a:solidFill>
                <a:latin typeface="Garet"/>
                <a:ea typeface="Garet"/>
                <a:cs typeface="Garet"/>
                <a:sym typeface="Garet"/>
              </a:rPr>
              <a:t>Fake.csv</a:t>
            </a:r>
            <a:r>
              <a:rPr lang="en-US" sz="3700">
                <a:solidFill>
                  <a:srgbClr val="FF3131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- 23,481 samples</a:t>
            </a:r>
          </a:p>
          <a:p>
            <a:pPr algn="l">
              <a:lnSpc>
                <a:spcPts val="4070"/>
              </a:lnSpc>
            </a:pPr>
            <a:r>
              <a:rPr lang="en-US" sz="3700">
                <a:solidFill>
                  <a:srgbClr val="80BEA0"/>
                </a:solidFill>
                <a:latin typeface="Garet"/>
                <a:ea typeface="Garet"/>
                <a:cs typeface="Garet"/>
                <a:sym typeface="Garet"/>
              </a:rPr>
              <a:t>True.csv</a:t>
            </a:r>
            <a:r>
              <a:rPr lang="en-US" sz="3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- 21,417 samples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6921" y="1742678"/>
            <a:ext cx="7336466" cy="4970367"/>
          </a:xfrm>
          <a:prstGeom prst="rect">
            <a:avLst/>
          </a:prstGeom>
        </p:spPr>
      </p:pic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8942461" y="6482673"/>
          <a:ext cx="6858001" cy="2393989"/>
        </p:xfrm>
        <a:graphic>
          <a:graphicData uri="http://schemas.openxmlformats.org/drawingml/2006/table">
            <a:tbl>
              <a:tblPr/>
              <a:tblGrid>
                <a:gridCol w="1512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4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2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BE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BE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Subject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BE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B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169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{politicsNews, worldNews}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16230291" y="1078341"/>
            <a:ext cx="1124259" cy="7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9" y="2669793"/>
            <a:ext cx="5351316" cy="51366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01" y="636576"/>
            <a:ext cx="6367247" cy="71009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887" y="416992"/>
            <a:ext cx="6638190" cy="7340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305789" y="8364573"/>
            <a:ext cx="5331425" cy="1534940"/>
            <a:chOff x="0" y="0"/>
            <a:chExt cx="1404161" cy="4042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4161" cy="404264"/>
            </a:xfrm>
            <a:custGeom>
              <a:avLst/>
              <a:gdLst/>
              <a:ahLst/>
              <a:cxnLst/>
              <a:rect l="l" t="t" r="r" b="b"/>
              <a:pathLst>
                <a:path w="1404161" h="404264">
                  <a:moveTo>
                    <a:pt x="0" y="0"/>
                  </a:moveTo>
                  <a:lnTo>
                    <a:pt x="1404161" y="0"/>
                  </a:lnTo>
                  <a:lnTo>
                    <a:pt x="1404161" y="404264"/>
                  </a:lnTo>
                  <a:lnTo>
                    <a:pt x="0" y="404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04161" cy="451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45400" y="7379560"/>
            <a:ext cx="5763194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Common words in fake news uncommon in true news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6781" y="8586533"/>
            <a:ext cx="3536616" cy="112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2970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pic: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6,292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vs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3</a:t>
            </a:r>
          </a:p>
          <a:p>
            <a:pPr marL="582932" lvl="1" indent="-291466" algn="just">
              <a:lnSpc>
                <a:spcPts val="2970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getty: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4,141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vs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1</a:t>
            </a:r>
          </a:p>
          <a:p>
            <a:pPr marL="582932" lvl="1" indent="-291466" algn="just">
              <a:lnSpc>
                <a:spcPts val="2970"/>
              </a:lnSpc>
              <a:spcBef>
                <a:spcPct val="0"/>
              </a:spcBef>
              <a:buAutoNum type="arabicPeriod"/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gop: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4341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vs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94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63130" y="8586533"/>
            <a:ext cx="2476771" cy="112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4. screen: 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1,780 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vs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76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</a:t>
            </a:r>
          </a:p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5. rep: 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1,947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vs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64</a:t>
            </a:r>
          </a:p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6. literally: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24,531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vs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55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6465" y="7379560"/>
            <a:ext cx="5580041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Common words in true news uncommon in fake news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016465" y="8364573"/>
            <a:ext cx="5994458" cy="1534940"/>
            <a:chOff x="0" y="0"/>
            <a:chExt cx="1578787" cy="4042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8787" cy="404264"/>
            </a:xfrm>
            <a:custGeom>
              <a:avLst/>
              <a:gdLst/>
              <a:ahLst/>
              <a:cxnLst/>
              <a:rect l="l" t="t" r="r" b="b"/>
              <a:pathLst>
                <a:path w="1578787" h="404264">
                  <a:moveTo>
                    <a:pt x="0" y="0"/>
                  </a:moveTo>
                  <a:lnTo>
                    <a:pt x="1578787" y="0"/>
                  </a:lnTo>
                  <a:lnTo>
                    <a:pt x="1578787" y="404264"/>
                  </a:lnTo>
                  <a:lnTo>
                    <a:pt x="0" y="404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78787" cy="451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808595" y="8586533"/>
            <a:ext cx="3536616" cy="112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2970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beijing: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2,245 </a:t>
            </a:r>
            <a:r>
              <a:rPr lang="en-US" sz="2700">
                <a:solidFill>
                  <a:srgbClr val="F4F4F4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vs 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65</a:t>
            </a:r>
          </a:p>
          <a:p>
            <a:pPr marL="582932" lvl="1" indent="-291466" algn="just">
              <a:lnSpc>
                <a:spcPts val="2970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referendum: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1,721 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vs 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80</a:t>
            </a:r>
          </a:p>
          <a:p>
            <a:pPr marL="582932" lvl="1" indent="-291466" algn="just">
              <a:lnSpc>
                <a:spcPts val="2970"/>
              </a:lnSpc>
              <a:spcBef>
                <a:spcPct val="0"/>
              </a:spcBef>
              <a:buAutoNum type="arabicPeriod"/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myanmar: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2,838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vs 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004756" y="8586533"/>
            <a:ext cx="3536616" cy="112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4. rohingya: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2,054 </a:t>
            </a:r>
            <a:r>
              <a:rPr lang="en-US" sz="2700">
                <a:solidFill>
                  <a:srgbClr val="F4F4F4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vs 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2</a:t>
            </a:r>
          </a:p>
          <a:p>
            <a:pPr algn="just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5. bangladesh: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1,300 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vs 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39</a:t>
            </a:r>
          </a:p>
          <a:p>
            <a:pPr algn="just">
              <a:lnSpc>
                <a:spcPts val="297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6. taiwan: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</a:t>
            </a:r>
            <a:r>
              <a:rPr lang="en-US" sz="2700">
                <a:solidFill>
                  <a:srgbClr val="80BEA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1,236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 </a:t>
            </a:r>
            <a:r>
              <a:rPr lang="en-US" sz="2700">
                <a:solidFill>
                  <a:srgbClr val="FFFFF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vs </a:t>
            </a:r>
            <a:r>
              <a:rPr lang="en-US" sz="2700">
                <a:solidFill>
                  <a:srgbClr val="A1020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89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076325"/>
            <a:ext cx="2984439" cy="908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299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TEXT FIELD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9512" y="9277350"/>
            <a:ext cx="4655768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Will have to shorten the vocabulary when creating BoW vectors!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1343" y="7763622"/>
            <a:ext cx="4655768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Total Vocabulary length (without stopwords): </a:t>
            </a:r>
            <a:r>
              <a:rPr lang="en-US" sz="27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121,125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sp>
          <p:nvSpPr>
            <p:cNvPr id="3" name="Freeform 3"/>
            <p:cNvSpPr/>
            <p:nvPr/>
          </p:nvSpPr>
          <p:spPr>
            <a:xfrm>
              <a:off x="1292147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0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16462490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-1815985" y="9258300"/>
            <a:ext cx="18288000" cy="9525"/>
          </a:xfrm>
          <a:prstGeom prst="rect">
            <a:avLst/>
          </a:prstGeom>
          <a:solidFill>
            <a:srgbClr val="C8D8DE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1481954"/>
            <a:ext cx="1371600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2.TRAINING AND TEST SETS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97170" y="1078341"/>
            <a:ext cx="1124259" cy="7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66154" y="3322138"/>
            <a:ext cx="4693868" cy="908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299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TRAINING SET (80%)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724" y="4743426"/>
            <a:ext cx="6759106" cy="440177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34440" y="4552940"/>
            <a:ext cx="2621675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Total : 35,917 samples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17121" y="3322138"/>
            <a:ext cx="3589960" cy="908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299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TEST SET (20%)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834" y="4743381"/>
            <a:ext cx="6759652" cy="440186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67560" y="4618355"/>
            <a:ext cx="2729440" cy="448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Total : 8,981 samples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539656"/>
            <a:ext cx="1400283" cy="190500"/>
            <a:chOff x="0" y="0"/>
            <a:chExt cx="1867044" cy="254000"/>
          </a:xfrm>
        </p:grpSpPr>
        <p:sp>
          <p:nvSpPr>
            <p:cNvPr id="3" name="Freeform 3"/>
            <p:cNvSpPr/>
            <p:nvPr/>
          </p:nvSpPr>
          <p:spPr>
            <a:xfrm>
              <a:off x="1292147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0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16462490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-1815985" y="925830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453254" cy="453254"/>
          </a:xfrm>
          <a:custGeom>
            <a:avLst/>
            <a:gdLst/>
            <a:ahLst/>
            <a:cxnLst/>
            <a:rect l="l" t="t" r="r" b="b"/>
            <a:pathLst>
              <a:path w="453254" h="453254">
                <a:moveTo>
                  <a:pt x="0" y="0"/>
                </a:moveTo>
                <a:lnTo>
                  <a:pt x="453254" y="0"/>
                </a:lnTo>
                <a:lnTo>
                  <a:pt x="453254" y="453254"/>
                </a:lnTo>
                <a:lnTo>
                  <a:pt x="0" y="45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8438" y="3304000"/>
            <a:ext cx="15924052" cy="387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39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Obtain data from input arguments</a:t>
            </a:r>
          </a:p>
          <a:p>
            <a:pPr marL="863599" lvl="1" indent="-431800" algn="l">
              <a:lnSpc>
                <a:spcPts val="439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Download dataset</a:t>
            </a:r>
          </a:p>
          <a:p>
            <a:pPr marL="863599" lvl="1" indent="-431800" algn="l">
              <a:lnSpc>
                <a:spcPts val="439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Divide in train and test dataframes and add labels</a:t>
            </a:r>
          </a:p>
          <a:p>
            <a:pPr marL="863599" lvl="1" indent="-431800" algn="l">
              <a:lnSpc>
                <a:spcPts val="43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Pre-process text</a:t>
            </a:r>
          </a:p>
          <a:p>
            <a:pPr marL="863599" lvl="1" indent="-431800" algn="l">
              <a:lnSpc>
                <a:spcPts val="43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Train model</a:t>
            </a:r>
          </a:p>
          <a:p>
            <a:pPr marL="863599" lvl="1" indent="-431800" algn="l">
              <a:lnSpc>
                <a:spcPts val="43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Test model and compute metrics</a:t>
            </a:r>
          </a:p>
          <a:p>
            <a:pPr marL="863599" lvl="1" indent="-431800" algn="l">
              <a:lnSpc>
                <a:spcPts val="43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Ask user for input and predict label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481954"/>
            <a:ext cx="1371600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3.MY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97170" y="1078341"/>
            <a:ext cx="1124259" cy="7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006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76325"/>
            <a:ext cx="8115300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299" b="1">
                <a:solidFill>
                  <a:srgbClr val="000000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STEP 4: PRE-PROCESS TEXT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62653"/>
            <a:ext cx="16011265" cy="716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Apply function to all df_train[”Text”] and df_test[”Text”]:</a:t>
            </a:r>
          </a:p>
          <a:p>
            <a:pPr algn="l">
              <a:lnSpc>
                <a:spcPts val="3519"/>
              </a:lnSpc>
            </a:pPr>
            <a:endParaRPr lang="en-US" sz="3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519"/>
              </a:lnSpc>
            </a:pPr>
            <a:r>
              <a:rPr lang="en-US" sz="3199" b="1">
                <a:solidFill>
                  <a:srgbClr val="6CE5E8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def</a:t>
            </a:r>
            <a:r>
              <a:rPr lang="en-US" sz="3199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</a:t>
            </a:r>
            <a:r>
              <a:rPr lang="en-US" sz="3199" b="1">
                <a:solidFill>
                  <a:srgbClr val="B567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preprocess</a:t>
            </a:r>
            <a:r>
              <a:rPr lang="en-US" sz="3199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(text):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lowercase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remove special characters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split in words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remove stopwords (NLTK stopwords set)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if Naive Bayes: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add words to vocabulary set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if Logistic Regression:</a:t>
            </a: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add words to word list</a:t>
            </a:r>
          </a:p>
          <a:p>
            <a:pPr algn="l">
              <a:lnSpc>
                <a:spcPts val="3519"/>
              </a:lnSpc>
            </a:pPr>
            <a:endParaRPr lang="en-US" sz="3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519"/>
              </a:lnSpc>
            </a:pP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df[</a:t>
            </a:r>
            <a:r>
              <a:rPr lang="en-US" sz="3199">
                <a:solidFill>
                  <a:srgbClr val="A10202"/>
                </a:solidFill>
                <a:latin typeface="Anca Coder"/>
                <a:ea typeface="Anca Coder"/>
                <a:cs typeface="Anca Coder"/>
                <a:sym typeface="Anca Coder"/>
              </a:rPr>
              <a:t>”Filtered words”</a:t>
            </a:r>
            <a:r>
              <a:rPr lang="en-US" sz="3199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] = words</a:t>
            </a:r>
          </a:p>
          <a:p>
            <a:pPr algn="l">
              <a:lnSpc>
                <a:spcPts val="2970"/>
              </a:lnSpc>
            </a:pPr>
            <a:endParaRPr lang="en-US" sz="3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1650"/>
              </a:lnSpc>
              <a:spcBef>
                <a:spcPct val="0"/>
              </a:spcBef>
            </a:pPr>
            <a:endParaRPr lang="en-US" sz="3199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697170" y="1076325"/>
            <a:ext cx="1124259" cy="79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1419</Words>
  <Application>Microsoft Office PowerPoint</Application>
  <PresentationFormat>Personalizado</PresentationFormat>
  <Paragraphs>239</Paragraphs>
  <Slides>19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1" baseType="lpstr">
      <vt:lpstr>Garet Bold</vt:lpstr>
      <vt:lpstr>Big Shoulders Display Bold</vt:lpstr>
      <vt:lpstr>Lato Bold</vt:lpstr>
      <vt:lpstr>Anca Coder Bold</vt:lpstr>
      <vt:lpstr>Anca Coder</vt:lpstr>
      <vt:lpstr>Arimo</vt:lpstr>
      <vt:lpstr>Calibri</vt:lpstr>
      <vt:lpstr>Arial</vt:lpstr>
      <vt:lpstr>Garet</vt:lpstr>
      <vt:lpstr>Big Shoulders Display</vt:lpstr>
      <vt:lpstr>Lato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VilaRodriguez_Raquel_CS585_P03_Slides</dc:title>
  <cp:lastModifiedBy>Raquel Vila</cp:lastModifiedBy>
  <cp:revision>3</cp:revision>
  <dcterms:created xsi:type="dcterms:W3CDTF">2006-08-16T00:00:00Z</dcterms:created>
  <dcterms:modified xsi:type="dcterms:W3CDTF">2024-11-27T20:37:17Z</dcterms:modified>
  <dc:identifier>DAGXVmvG1OU</dc:identifier>
</cp:coreProperties>
</file>